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Roboto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35" Type="http://schemas.openxmlformats.org/officeDocument/2006/relationships/font" Target="fonts/RobotoLight-regular.fntdata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37" Type="http://schemas.openxmlformats.org/officeDocument/2006/relationships/font" Target="fonts/RobotoLight-italic.fntdata"/><Relationship Id="rId14" Type="http://schemas.openxmlformats.org/officeDocument/2006/relationships/slide" Target="slides/slide9.xml"/><Relationship Id="rId36" Type="http://schemas.openxmlformats.org/officeDocument/2006/relationships/font" Target="fonts/RobotoLight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RobotoLight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jpg>
</file>

<file path=ppt/media/image3.jpg>
</file>

<file path=ppt/media/image4.gif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2a201b35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2a201b35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c6a1f4c3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c6a1f4c3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2a42d5ec4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2a42d5ec4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2a42d5ec4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2a42d5ec4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2a42d5ec4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2a42d5ec4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2a201b359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2a201b359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2a201b359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2a201b359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a201b359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a201b359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2a42d5ec4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2a42d5ec4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a42d5ec4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2a42d5ec4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9c6b12ef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09c6b12ef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c6b7d540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c6b7d54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c6b7d540c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c6b7d540c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09c6b12ef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09c6b12ef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09c6b12ef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09c6b12ef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09c6b12ef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09c6b12ef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09c6b12ef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09c6b12ef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9c6b12ef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9c6b12ef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9c6b12ef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09c6b12ef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a201b359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2a201b359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gif"/><Relationship Id="rId4" Type="http://schemas.openxmlformats.org/officeDocument/2006/relationships/hyperlink" Target="http://cobweb.cs.uga.edu/~potter/CompIntell/ga_tutorial.pdf" TargetMode="External"/><Relationship Id="rId5" Type="http://schemas.openxmlformats.org/officeDocument/2006/relationships/hyperlink" Target="https://www.scottcondron.com/jupyter/optimisation/visualisation/2020/07/20/interactive-genetic-algorithm-dashboard-from-scratch-in-python.html" TargetMode="External"/><Relationship Id="rId6" Type="http://schemas.openxmlformats.org/officeDocument/2006/relationships/hyperlink" Target="https://mitpress.mit.edu/9780262631853/an-introduction-to-genetic-algorithms/" TargetMode="External"/><Relationship Id="rId7" Type="http://schemas.openxmlformats.org/officeDocument/2006/relationships/hyperlink" Target="https://www.youtube.com/watch?v=FKbarpAlBkw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FKbarpAlBkw" TargetMode="External"/><Relationship Id="rId4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hyperlink" Target="https://www.youtube.com/watch?v=iaq_Fpr4KZc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gif"/><Relationship Id="rId4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www.youtube.com/watch?v=RPFcryOIjnY" TargetMode="External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Grid Search Algorithms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7972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Heuristic Approach to Optimization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316175" y="2787300"/>
            <a:ext cx="84660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8" name="Google Shape;128;p22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50" y="869050"/>
            <a:ext cx="4991777" cy="424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/>
        </p:nvSpPr>
        <p:spPr>
          <a:xfrm>
            <a:off x="5832300" y="890850"/>
            <a:ext cx="30000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References: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80"/>
              </a:buClr>
              <a:buSzPts val="1200"/>
              <a:buFont typeface="Roboto"/>
              <a:buChar char="●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http://cobweb.cs.uga.edu/~potter/CompIntell/ga_tutorial.pdf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200"/>
              <a:buFont typeface="Roboto"/>
              <a:buChar char="●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https://www.scottcondron.com/jupyter/optimisation/visualisation/2020/07/20/interactive-genetic-algorithm-dashboard-from-scratch-in-python.html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200"/>
              <a:buFont typeface="Roboto"/>
              <a:buChar char="●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6"/>
              </a:rPr>
              <a:t>https://mitpress.mit.edu/9780262631853/an-introduction-to-genetic-algorithms/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 video to watch:</a:t>
            </a:r>
            <a:endParaRPr sz="1200">
              <a:solidFill>
                <a:srgbClr val="00008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7"/>
              </a:rPr>
              <a:t>https://www.youtube.com/watch?v=FKbarpAlBkw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6" name="Google Shape;136;p23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Example of application of genetic algorithm for evolution of a 2d car.&#10;Made in unity.&#10;&#10;Music: https://www.youtube.com/watch?v=B4K7Hqv4vts" id="137" name="Google Shape;137;p23" title="Genetic algorithms - evolution of a 2D car in Unity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4125" y="1099000"/>
            <a:ext cx="6340200" cy="356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Simulated Annealing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3" name="Google Shape;143;p24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4"/>
          <p:cNvSpPr txBox="1"/>
          <p:nvPr/>
        </p:nvSpPr>
        <p:spPr>
          <a:xfrm>
            <a:off x="311700" y="943950"/>
            <a:ext cx="8520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Annealing is a concept from material science; it refers to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heating metal or glass and allow it to cool slowly, in order to remove internal stresses and make it easier to work.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8038" y="2159250"/>
            <a:ext cx="2447925" cy="1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Simulated Annealing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1" name="Google Shape;151;p25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" name="Google Shape;152;p25"/>
          <p:cNvSpPr txBox="1"/>
          <p:nvPr/>
        </p:nvSpPr>
        <p:spPr>
          <a:xfrm>
            <a:off x="163950" y="902925"/>
            <a:ext cx="8684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Main Idea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drop a random trial point and then, based on the value of the objective function, continue to drop other points at a certain distance. The distance between consecutive points is measured as a function of the "temperature" which is decreasing based on an exponential law.</a:t>
            </a:r>
            <a:endParaRPr sz="1600"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50" y="1987225"/>
            <a:ext cx="8327526" cy="221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Implementation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9" name="Google Shape;159;p26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50" y="1102725"/>
            <a:ext cx="7880056" cy="237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382750" y="3593175"/>
            <a:ext cx="7414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Visual example for simulated annealing algorithm: </a:t>
            </a:r>
            <a:r>
              <a:rPr lang="en" sz="15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https://www.youtube.com/watch?v=iaq_Fpr4KZc</a:t>
            </a:r>
            <a:endParaRPr sz="1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Swarm Algorithms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7" name="Google Shape;167;p27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27"/>
          <p:cNvSpPr txBox="1"/>
          <p:nvPr/>
        </p:nvSpPr>
        <p:spPr>
          <a:xfrm>
            <a:off x="311700" y="2000650"/>
            <a:ext cx="25296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Main Idea:</a:t>
            </a:r>
            <a:r>
              <a:rPr b="1"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consider a collection of particles that move around the search space influenced by their own best past location and the best past location of the whole swarm or a close neighbor.</a:t>
            </a:r>
            <a:endParaRPr sz="1600"/>
          </a:p>
        </p:txBody>
      </p:sp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9925" y="948913"/>
            <a:ext cx="4861878" cy="4027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Implementation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5" name="Google Shape;175;p28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8"/>
          <p:cNvSpPr txBox="1"/>
          <p:nvPr/>
        </p:nvSpPr>
        <p:spPr>
          <a:xfrm>
            <a:off x="275975" y="919850"/>
            <a:ext cx="735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particle positions get updated by using velocities:</a:t>
            </a:r>
            <a:endParaRPr sz="1600"/>
          </a:p>
        </p:txBody>
      </p:sp>
      <p:pic>
        <p:nvPicPr>
          <p:cNvPr descr="p_{i} (t+1)=p_i  (t)+v_i (t)"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5375" y="1676150"/>
            <a:ext cx="3725966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8"/>
          <p:cNvSpPr txBox="1"/>
          <p:nvPr/>
        </p:nvSpPr>
        <p:spPr>
          <a:xfrm>
            <a:off x="311700" y="2536350"/>
            <a:ext cx="462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To get velocities we implement the following: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450" y="3240075"/>
            <a:ext cx="8646851" cy="125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Heuristics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5" name="Google Shape;185;p29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9"/>
          <p:cNvSpPr txBox="1"/>
          <p:nvPr/>
        </p:nvSpPr>
        <p:spPr>
          <a:xfrm>
            <a:off x="382750" y="1099925"/>
            <a:ext cx="83838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number of particles should be low, around 10 - 40.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speed a particle can move (maximum change in its position per iteration) should be bounded, such as to a percentage of the size of the domain.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learning factors (biases towards global and personal best positions) should be between 0 and 4, typically 2.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local bias (local neighborhood) factor can be introduced where neighbors are determined based on Euclidean distance between particle positions.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Particles may leave the boundary of the problem space and may be penalized, be reflected back into the domain or biased to return back toward a position in the problem domain. Alternatively, a wrapping strategy may be used at the edge of the domain creating a loop, torrid or related geometrical structures at the chosen dimensionality.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2" name="Google Shape;192;p30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4888" y="922725"/>
            <a:ext cx="5034218" cy="40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9" name="Google Shape;199;p31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250" y="847300"/>
            <a:ext cx="5370251" cy="429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Motivation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2" name="Google Shape;62;p14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100" y="2346325"/>
            <a:ext cx="5341601" cy="2238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11700" y="1031725"/>
            <a:ext cx="82287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We consider the fact that almost all models in Machine Learning require specific hyperparameters: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Lévy Flights</a:t>
            </a:r>
            <a:endParaRPr sz="46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6" name="Google Shape;206;p32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2"/>
          <p:cNvSpPr txBox="1"/>
          <p:nvPr/>
        </p:nvSpPr>
        <p:spPr>
          <a:xfrm>
            <a:off x="382750" y="883100"/>
            <a:ext cx="8250300" cy="3848100"/>
          </a:xfrm>
          <a:prstGeom prst="rect">
            <a:avLst/>
          </a:prstGeom>
          <a:noFill/>
          <a:ln cap="flat" cmpd="sng" w="9525">
            <a:solidFill>
              <a:srgbClr val="008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Algorithm:</a:t>
            </a:r>
            <a:endParaRPr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Initialize parameters (n, pa, λ and α);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Generate initial population of n host nests xi;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 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While (t &lt;MaxGeneration) or (stop criterion) do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	Get a cuckoo randomly;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Generate a solution by </a:t>
            </a:r>
            <a:r>
              <a:rPr lang="en">
                <a:highlight>
                  <a:srgbClr val="FFFFFF"/>
                </a:highlight>
                <a:latin typeface="Roboto Light"/>
                <a:ea typeface="Roboto Light"/>
                <a:cs typeface="Roboto Light"/>
                <a:sym typeface="Roboto Light"/>
              </a:rPr>
              <a:t>Lévy</a:t>
            </a: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flights;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Evaluate its solution quality or objective value;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Choose a nest among n (say, j) randomly;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if (fi &lt; fj ) then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	Replace j by the new solution i;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  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A fraction (pa) of worse nests are abandoned;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New nests/solutions are built/generated;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Keep best solutions (or nests with quality solutions);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Rank the solutions and find the current best solution;</a:t>
            </a:r>
            <a:endParaRPr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Update t ← t + 1;</a:t>
            </a:r>
            <a:endParaRPr sz="18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08" name="Google Shape;208;p32"/>
          <p:cNvSpPr txBox="1"/>
          <p:nvPr/>
        </p:nvSpPr>
        <p:spPr>
          <a:xfrm>
            <a:off x="358350" y="4744425"/>
            <a:ext cx="8016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Reference: https://www.researchgate.net/publication/340540368_Cuckoo_Search_Algorithm_An_Introduction</a:t>
            </a:r>
            <a:endParaRPr sz="12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50"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Lévy Flights</a:t>
            </a:r>
            <a:endParaRPr sz="46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4" name="Google Shape;214;p33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Simulation of the Levy flight in the 2-dimensional space. &#10;The frequency of flight distance is proportional to distance^{2.5}&#10;Inset shows the distribution of flight distance in the y-log scale." id="215" name="Google Shape;215;p33" title="Levy Flight in 2 Dimensional Spac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9313" y="926225"/>
            <a:ext cx="7385375" cy="415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Main Idea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0" name="Google Shape;70;p15"/>
          <p:cNvCxnSpPr/>
          <p:nvPr/>
        </p:nvCxnSpPr>
        <p:spPr>
          <a:xfrm>
            <a:off x="382750" y="801425"/>
            <a:ext cx="8322300" cy="20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15"/>
          <p:cNvSpPr txBox="1"/>
          <p:nvPr/>
        </p:nvSpPr>
        <p:spPr>
          <a:xfrm>
            <a:off x="378675" y="1075775"/>
            <a:ext cx="83772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●"/>
            </a:pPr>
            <a:r>
              <a:rPr lang="en" sz="1600">
                <a:solidFill>
                  <a:srgbClr val="980000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Why aren't we testing all possible choices/values for the hyperparameters?</a:t>
            </a:r>
            <a:endParaRPr sz="1600">
              <a:solidFill>
                <a:srgbClr val="980000"/>
              </a:solidFill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●"/>
            </a:pPr>
            <a:r>
              <a:rPr lang="en" sz="1600">
                <a:solidFill>
                  <a:srgbClr val="980000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Why not just use gradient descent to determine the best choice of hyperparameters?</a:t>
            </a:r>
            <a:endParaRPr sz="1800">
              <a:solidFill>
                <a:srgbClr val="98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456075" y="2000488"/>
            <a:ext cx="7801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FACT: We may rarely be able to compute in closed form gradients of the prediction error with respect to the </a:t>
            </a:r>
            <a:r>
              <a:rPr i="1" lang="en">
                <a:solidFill>
                  <a:srgbClr val="00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hyper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parameters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456075" y="2571750"/>
            <a:ext cx="7977600" cy="24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SOLUTION:</a:t>
            </a:r>
            <a:endParaRPr sz="1600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Subdivide the ranges of hyperparameters in grids (if they are numerical, equally spaced values)</a:t>
            </a:r>
            <a:endParaRPr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Initialize the hyperparameters with a random choice</a:t>
            </a:r>
            <a:endParaRPr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Evaluate the prediction error with this choice</a:t>
            </a:r>
            <a:endParaRPr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Update the hyperparameters with a </a:t>
            </a:r>
            <a:r>
              <a:rPr i="1"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procedure</a:t>
            </a: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that includes </a:t>
            </a:r>
            <a:r>
              <a:rPr i="1"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good heuristics</a:t>
            </a:r>
            <a:endParaRPr i="1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Test the new choice</a:t>
            </a:r>
            <a:endParaRPr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Repeat the previously two steps until there is no more distinguishable progress relative to a tolerance value.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Grid Example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9" name="Google Shape;79;p16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8150" y="1008550"/>
            <a:ext cx="5015654" cy="402737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382750" y="1032725"/>
            <a:ext cx="2887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Assume that we want to determine the best tree depth </a:t>
            </a:r>
            <a:r>
              <a:rPr i="1"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best leaf size for a classification tree. The following image color-codes the values of the cost function based on the grid values.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Genetic Algorithms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7" name="Google Shape;87;p17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9425" y="985250"/>
            <a:ext cx="2982549" cy="402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Steps in Genetic Algorithms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94" name="Google Shape;94;p18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8"/>
          <p:cNvSpPr txBox="1"/>
          <p:nvPr/>
        </p:nvSpPr>
        <p:spPr>
          <a:xfrm>
            <a:off x="382750" y="1263350"/>
            <a:ext cx="78702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Evaluation</a:t>
            </a:r>
            <a:endParaRPr sz="1800">
              <a:solidFill>
                <a:srgbClr val="0B539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500"/>
              </a:spcAft>
              <a:buNone/>
            </a:pPr>
            <a:r>
              <a:rPr lang="en" sz="1500">
                <a:solidFill>
                  <a:srgbClr val="0B539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compute the value of the output at each individual form the population and we ranked the individuals.</a:t>
            </a:r>
            <a:endParaRPr sz="1500">
              <a:solidFill>
                <a:srgbClr val="134F5C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382750" y="2571750"/>
            <a:ext cx="7582800" cy="13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Selection</a:t>
            </a:r>
            <a:endParaRPr sz="1800">
              <a:solidFill>
                <a:srgbClr val="134F5C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500"/>
              </a:spcAft>
              <a:buNone/>
            </a:pPr>
            <a:r>
              <a:rPr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 order to create a parent we draw a random subset from the population and pick the most "fit" individual. Once we obtain two parents we can applying the </a:t>
            </a:r>
            <a:r>
              <a:rPr i="1"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crossover</a:t>
            </a:r>
            <a:r>
              <a:rPr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i="1"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mutation</a:t>
            </a:r>
            <a:r>
              <a:rPr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procedures for generating children.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Crossover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2" name="Google Shape;102;p19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550" y="1638138"/>
            <a:ext cx="5017551" cy="313217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311700" y="929450"/>
            <a:ext cx="812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Typically we implement a two-point crossover. If the grid is 2-D we consider a crossover procedure illustrated below: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Crossover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0" name="Google Shape;110;p20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20"/>
          <p:cNvSpPr txBox="1"/>
          <p:nvPr/>
        </p:nvSpPr>
        <p:spPr>
          <a:xfrm>
            <a:off x="382750" y="1002625"/>
            <a:ext cx="8210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3-D a two-point crossover can be implemented as follows: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000" y="1545850"/>
            <a:ext cx="4694591" cy="34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4813900" y="4384625"/>
            <a:ext cx="73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(7,2,1)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4391400" y="1563225"/>
            <a:ext cx="73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(2,5,4)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Mutation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0" name="Google Shape;120;p21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21"/>
          <p:cNvSpPr txBox="1"/>
          <p:nvPr/>
        </p:nvSpPr>
        <p:spPr>
          <a:xfrm>
            <a:off x="311700" y="1058575"/>
            <a:ext cx="64632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implement the mutation as a perturbation with values sampled from a random normal variable of mean 0 and standard deviation equal to the desired "mutation scale."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50" y="2039553"/>
            <a:ext cx="6241950" cy="151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